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0" r:id="rId2"/>
    <p:sldId id="256" r:id="rId3"/>
    <p:sldId id="262" r:id="rId4"/>
    <p:sldId id="296" r:id="rId5"/>
    <p:sldId id="315" r:id="rId6"/>
    <p:sldId id="317" r:id="rId7"/>
    <p:sldId id="318" r:id="rId8"/>
    <p:sldId id="343" r:id="rId9"/>
    <p:sldId id="319" r:id="rId10"/>
    <p:sldId id="32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81" autoAdjust="0"/>
  </p:normalViewPr>
  <p:slideViewPr>
    <p:cSldViewPr>
      <p:cViewPr varScale="1">
        <p:scale>
          <a:sx n="82" d="100"/>
          <a:sy n="82" d="100"/>
        </p:scale>
        <p:origin x="-1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microsoft.com/office/2006/relationships/legacyDiagramText" Target="legacyDiagramText1.bin"/></Relationships>
</file>

<file path=ppt/drawings/_rels/vmlDrawing2.vml.rels><?xml version="1.0" encoding="UTF-8" standalone="yes"?>
<Relationships xmlns="http://schemas.openxmlformats.org/package/2006/relationships"><Relationship Id="rId1" Type="http://schemas.microsoft.com/office/2006/relationships/legacyDiagramText" Target="legacyDiagramText2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E808F92-7571-48DD-9BFE-E461F6E01735}" type="datetimeFigureOut">
              <a:rPr lang="ru-RU"/>
              <a:pPr>
                <a:defRPr/>
              </a:pPr>
              <a:t>05.05.2010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55D794D-26D5-4BF5-B9A4-15B19E88C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F9D3D7-0937-40C3-BC21-04F147D09BC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B00F-E704-49B3-BC28-84B2DECB187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5935F8-C28D-4A63-88E4-976B984113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A586FE-7BDD-4708-9967-F62E77AE582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B00F-E704-49B3-BC28-84B2DECB187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B00F-E704-49B3-BC28-84B2DECB187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B00F-E704-49B3-BC28-84B2DECB187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B00F-E704-49B3-BC28-84B2DECB187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B00F-E704-49B3-BC28-84B2DECB187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B00F-E704-49B3-BC28-84B2DECB187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 bwMode="gray">
          <a:xfrm>
            <a:off x="8210550" y="2789238"/>
            <a:ext cx="933450" cy="1004887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 userDrawn="1"/>
        </p:nvSpPr>
        <p:spPr bwMode="gray">
          <a:xfrm>
            <a:off x="0" y="2130425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 userDrawn="1"/>
        </p:nvSpPr>
        <p:spPr bwMode="gray">
          <a:xfrm>
            <a:off x="2495550" y="0"/>
            <a:ext cx="1711325" cy="2359025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 userDrawn="1"/>
        </p:nvSpPr>
        <p:spPr bwMode="gray">
          <a:xfrm>
            <a:off x="0" y="0"/>
            <a:ext cx="2789238" cy="23590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A9FCC-ADD0-4C0A-8212-8F675E7F75DF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AD4DF-2747-4834-8E20-0C76F8C6B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5DE92-4C74-4CE3-AC75-CE3C552FFEFB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A2F3F-D391-433F-9085-2C52BC2A3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 bwMode="gray">
          <a:xfrm rot="5400000">
            <a:off x="4572000" y="2349500"/>
            <a:ext cx="6519863" cy="1811337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 userDrawn="1"/>
        </p:nvSpPr>
        <p:spPr bwMode="gray">
          <a:xfrm>
            <a:off x="6553200" y="6135688"/>
            <a:ext cx="987425" cy="7223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 userDrawn="1"/>
        </p:nvSpPr>
        <p:spPr bwMode="gray">
          <a:xfrm>
            <a:off x="8605838" y="1379538"/>
            <a:ext cx="539750" cy="1462087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 userDrawn="1"/>
        </p:nvSpPr>
        <p:spPr bwMode="gray">
          <a:xfrm>
            <a:off x="8604250" y="0"/>
            <a:ext cx="539750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A16A4-A927-471C-B231-714231E0CF79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5D5CC-5CFA-497C-A6A6-EB0A30AADE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 bwMode="gray">
          <a:xfrm>
            <a:off x="8210550" y="2789238"/>
            <a:ext cx="933450" cy="1004887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 userDrawn="1"/>
        </p:nvSpPr>
        <p:spPr bwMode="gray">
          <a:xfrm>
            <a:off x="0" y="2130425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 userDrawn="1"/>
        </p:nvSpPr>
        <p:spPr bwMode="gray">
          <a:xfrm>
            <a:off x="2495550" y="0"/>
            <a:ext cx="1711325" cy="2359025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 userDrawn="1"/>
        </p:nvSpPr>
        <p:spPr bwMode="gray">
          <a:xfrm>
            <a:off x="0" y="0"/>
            <a:ext cx="2789238" cy="267017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rtlCol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1CA4E-2563-43CB-B0D7-EDE1D8996B8B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7AD8B-263F-4A05-AEE2-A74ABF412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EBB9A-4C42-4AEA-BE01-73664B60BB31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74B97-9828-4978-A36A-D057099E2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684BF-BD75-49F6-AA01-C9D1F3F03942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8A92C-92E8-46AD-8570-9F4AE64AC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 bwMode="gray">
          <a:xfrm>
            <a:off x="8210550" y="2789238"/>
            <a:ext cx="933450" cy="1004887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 userDrawn="1"/>
        </p:nvSpPr>
        <p:spPr bwMode="gray">
          <a:xfrm>
            <a:off x="0" y="2130425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 userDrawn="1"/>
        </p:nvSpPr>
        <p:spPr bwMode="gray">
          <a:xfrm>
            <a:off x="2495550" y="0"/>
            <a:ext cx="1711325" cy="2359025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 userDrawn="1"/>
        </p:nvSpPr>
        <p:spPr bwMode="gray">
          <a:xfrm>
            <a:off x="0" y="0"/>
            <a:ext cx="2789238" cy="267017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9D24-6EBF-4249-834A-E2AAA2B40867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EAED7-3B9E-4D6A-ABF9-5024BB2A4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9C1C9-3AAE-4DEC-AD34-6B94BB462C9F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540FD-5959-4697-96F5-BD85EC58D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493C0-E26B-44CA-999A-6294109C6010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84604-6D0E-486C-BC2B-258F6A615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 userDrawn="1"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6"/>
          <p:cNvSpPr/>
          <p:nvPr userDrawn="1"/>
        </p:nvSpPr>
        <p:spPr bwMode="gray">
          <a:xfrm>
            <a:off x="0" y="0"/>
            <a:ext cx="9144000" cy="301625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 userDrawn="1"/>
        </p:nvSpPr>
        <p:spPr bwMode="gray">
          <a:xfrm>
            <a:off x="0" y="0"/>
            <a:ext cx="2432050" cy="530225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 userDrawn="1"/>
        </p:nvSpPr>
        <p:spPr bwMode="gray">
          <a:xfrm>
            <a:off x="1427163" y="0"/>
            <a:ext cx="1571625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EBD30-E881-4F12-B9D9-DE9B4D8BF79E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C24C8-70B0-4006-B144-3C46A4882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 userDrawn="1"/>
        </p:nvSpPr>
        <p:spPr bwMode="gray">
          <a:xfrm>
            <a:off x="0" y="6500813"/>
            <a:ext cx="9144000" cy="357187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11"/>
          <p:cNvSpPr/>
          <p:nvPr userDrawn="1"/>
        </p:nvSpPr>
        <p:spPr bwMode="gray">
          <a:xfrm>
            <a:off x="0" y="0"/>
            <a:ext cx="9144000" cy="301625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12"/>
          <p:cNvSpPr/>
          <p:nvPr userDrawn="1"/>
        </p:nvSpPr>
        <p:spPr bwMode="gray">
          <a:xfrm>
            <a:off x="0" y="0"/>
            <a:ext cx="301625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3"/>
          <p:cNvSpPr/>
          <p:nvPr userDrawn="1"/>
        </p:nvSpPr>
        <p:spPr bwMode="gray">
          <a:xfrm>
            <a:off x="0" y="0"/>
            <a:ext cx="2432050" cy="530225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4"/>
          <p:cNvSpPr/>
          <p:nvPr userDrawn="1"/>
        </p:nvSpPr>
        <p:spPr bwMode="gray">
          <a:xfrm>
            <a:off x="1427163" y="0"/>
            <a:ext cx="1571625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 userDrawn="1"/>
        </p:nvSpPr>
        <p:spPr bwMode="gray">
          <a:xfrm>
            <a:off x="8842375" y="0"/>
            <a:ext cx="301625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A7766-44B3-45FD-9232-22A80F50E557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53DA-180B-4F45-A6A4-E7FE4DE4E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E34E9-91D8-467D-B02F-0A1CD0223B83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9D5D8-914D-41E0-A854-096B20928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9225D-A489-48D5-AEBE-E0CB03942956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5A5D8-CB43-48BB-94ED-2D398A478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F0A29D-6EB0-4F8F-97A6-4E932EF8AD1B}" type="datetimeFigureOut">
              <a:rPr lang="en-US"/>
              <a:pPr>
                <a:defRPr/>
              </a:pPr>
              <a:t>5/5/2010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42F403-A5BC-4227-92CF-B19EEF59B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0" r:id="rId2"/>
    <p:sldLayoutId id="2147483698" r:id="rId3"/>
    <p:sldLayoutId id="2147483691" r:id="rId4"/>
    <p:sldLayoutId id="2147483692" r:id="rId5"/>
    <p:sldLayoutId id="2147483699" r:id="rId6"/>
    <p:sldLayoutId id="2147483700" r:id="rId7"/>
    <p:sldLayoutId id="2147483693" r:id="rId8"/>
    <p:sldLayoutId id="2147483694" r:id="rId9"/>
    <p:sldLayoutId id="2147483695" r:id="rId10"/>
    <p:sldLayoutId id="2147483701" r:id="rId11"/>
    <p:sldLayoutId id="2147483702" r:id="rId12"/>
    <p:sldLayoutId id="2147483696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b="1" dirty="0" smtClean="0">
                <a:latin typeface="Arial" charset="0"/>
                <a:cs typeface="Arial" charset="0"/>
              </a:rPr>
              <a:t>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14568"/>
          </a:xfrm>
        </p:spPr>
        <p:txBody>
          <a:bodyPr>
            <a:normAutofit/>
          </a:bodyPr>
          <a:lstStyle/>
          <a:p>
            <a:r>
              <a:rPr lang="ru-RU" sz="35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Промежуточная аттестация учащихся 1- 8, 10 классов</a:t>
            </a:r>
            <a:endParaRPr lang="ru-RU" sz="3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/>
            <a:r>
              <a:rPr lang="ru-RU" sz="1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29.04.2010</a:t>
            </a:r>
          </a:p>
          <a:p>
            <a:endParaRPr lang="ru-RU" sz="3400" b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Как оцениваются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71472" y="1571612"/>
            <a:ext cx="8072494" cy="432436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8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Пятибальная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система оценивания</a:t>
            </a:r>
          </a:p>
          <a:p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Повторная промежуточная аттестация проводится в 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течение 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недели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b="1" dirty="0" smtClean="0">
                <a:latin typeface="Arial" charset="0"/>
              </a:rPr>
              <a:t>Цель:</a:t>
            </a:r>
            <a:endParaRPr lang="ru-RU" sz="3600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73463"/>
            <a:ext cx="6400800" cy="206533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Знакомство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«Положением о проведении промежуточной  аттестации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2009 - 2010  учебном году»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928693"/>
          </a:xfrm>
        </p:spPr>
        <p:txBody>
          <a:bodyPr/>
          <a:lstStyle/>
          <a:p>
            <a:pPr algn="r"/>
            <a:r>
              <a:rPr lang="ru-RU" sz="3600" b="1" dirty="0" smtClean="0">
                <a:latin typeface="Arial" charset="0"/>
              </a:rPr>
              <a:t>Вопросы</a:t>
            </a:r>
            <a:endParaRPr lang="ru-RU" sz="3600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214686"/>
            <a:ext cx="8215370" cy="2786082"/>
          </a:xfrm>
        </p:spPr>
        <p:txBody>
          <a:bodyPr>
            <a:noAutofit/>
          </a:bodyPr>
          <a:lstStyle/>
          <a:p>
            <a:pPr marL="342900" indent="-342900">
              <a:lnSpc>
                <a:spcPct val="8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Положение о проведении промежуточной аттестации в  2010 году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 Порядок проведения  экзаменов</a:t>
            </a:r>
          </a:p>
          <a:p>
            <a:pPr marL="342900" indent="-342900" algn="l"/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Нормативные правовые документы, регламентирующие проведение промежуточной аттестации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85720" y="1428736"/>
            <a:ext cx="8501122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8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 РФ «Об образовании» п.3 ст.15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Типовое положение об общеобразовательном учреждении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Устав школы </a:t>
            </a:r>
            <a:endParaRPr lang="ru-RU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Локальные акты, регламентирующие содержание и порядок текущей и промежуточной аттестации учащихся школы.</a:t>
            </a:r>
            <a:endParaRPr lang="ru-RU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58204" cy="135732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Промежуточная аттестация обучающихся вторых - четвертых, пятых - восьмых и десятых классов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14348" y="2071678"/>
            <a:ext cx="7786742" cy="400052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8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определение соответствия уровня и качества подготовки обучающихся требованиям государственных образовательных стандартов</a:t>
            </a:r>
          </a:p>
          <a:p>
            <a:pPr>
              <a:buNone/>
            </a:pPr>
            <a:endParaRPr lang="ru-RU" sz="28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8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Промежуточная аттестация обучающихся вторых - четвертых, пятых - восьмых и десятых классов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28596" y="1285860"/>
            <a:ext cx="8215370" cy="55721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sz="28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endParaRPr lang="ru-RU" sz="26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Формы: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-собеседование;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-тестирование;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-защита рефератов, творческих работ;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-зачеты и дифференцированные зачеты;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-тематические обобщающие опросы;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-переводные экзамены (устные и письменные);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-письменные проверочные и контрольные работы </a:t>
            </a:r>
          </a:p>
          <a:p>
            <a:pPr>
              <a:buNone/>
            </a:pPr>
            <a:endParaRPr lang="ru-RU" sz="26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На экзамене присутствуют учитель –предметник и ассистент</a:t>
            </a:r>
          </a:p>
          <a:p>
            <a:endParaRPr lang="ru-RU" sz="26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Сроки проведения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14348" y="1142984"/>
            <a:ext cx="8072494" cy="507209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11.05 - 21.05</a:t>
            </a:r>
          </a:p>
          <a:p>
            <a:pPr algn="ctr">
              <a:buNone/>
            </a:pPr>
            <a:endParaRPr lang="ru-RU" sz="20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857366"/>
          <a:ext cx="8358246" cy="3786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  <a:gridCol w="2786082"/>
              </a:tblGrid>
              <a:tr h="1262071">
                <a:tc>
                  <a:txBody>
                    <a:bodyPr/>
                    <a:lstStyle/>
                    <a:p>
                      <a:r>
                        <a:rPr lang="ru-RU" dirty="0" smtClean="0"/>
                        <a:t>2 класс</a:t>
                      </a:r>
                    </a:p>
                    <a:p>
                      <a:r>
                        <a:rPr lang="ru-RU" dirty="0" smtClean="0"/>
                        <a:t>11-12.05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</a:p>
                    <a:p>
                      <a:r>
                        <a:rPr lang="ru-RU" dirty="0" smtClean="0"/>
                        <a:t>Математика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Диктант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Контрольная работа</a:t>
                      </a:r>
                    </a:p>
                  </a:txBody>
                  <a:tcPr/>
                </a:tc>
              </a:tr>
              <a:tr h="1262071">
                <a:tc>
                  <a:txBody>
                    <a:bodyPr/>
                    <a:lstStyle/>
                    <a:p>
                      <a:r>
                        <a:rPr lang="ru-RU" dirty="0" smtClean="0"/>
                        <a:t>3 класс</a:t>
                      </a:r>
                    </a:p>
                    <a:p>
                      <a:r>
                        <a:rPr lang="ru-RU" dirty="0" smtClean="0"/>
                        <a:t>11-12.05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</a:p>
                    <a:p>
                      <a:r>
                        <a:rPr lang="ru-RU" dirty="0" smtClean="0"/>
                        <a:t>Математика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Диктант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Контрольная работа</a:t>
                      </a:r>
                    </a:p>
                  </a:txBody>
                  <a:tcPr/>
                </a:tc>
              </a:tr>
              <a:tr h="1262071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4 класс                     12.05</a:t>
                      </a:r>
                    </a:p>
                    <a:p>
                      <a:pPr algn="r"/>
                      <a:r>
                        <a:rPr lang="ru-RU" dirty="0" smtClean="0"/>
                        <a:t>14.05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</a:p>
                    <a:p>
                      <a:r>
                        <a:rPr lang="ru-RU" dirty="0" smtClean="0"/>
                        <a:t>Математика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Краевая контрольная работа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7" y="714356"/>
          <a:ext cx="7786742" cy="514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614"/>
                <a:gridCol w="2619614"/>
                <a:gridCol w="2547514"/>
              </a:tblGrid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5а класс                  12.05</a:t>
                      </a:r>
                    </a:p>
                    <a:p>
                      <a:pPr algn="r"/>
                      <a:r>
                        <a:rPr lang="ru-RU" dirty="0" smtClean="0"/>
                        <a:t>13.05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</a:p>
                    <a:p>
                      <a:r>
                        <a:rPr lang="ru-RU" dirty="0" smtClean="0"/>
                        <a:t>история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Диктант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Устный экзамен</a:t>
                      </a:r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5б класс                    11.05</a:t>
                      </a:r>
                    </a:p>
                    <a:p>
                      <a:r>
                        <a:rPr lang="ru-RU" dirty="0" smtClean="0"/>
                        <a:t>                                    13.05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</a:p>
                    <a:p>
                      <a:r>
                        <a:rPr lang="ru-RU" dirty="0" smtClean="0"/>
                        <a:t>Математика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Диктант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Контрольная работа</a:t>
                      </a: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ru-RU" dirty="0" smtClean="0"/>
                        <a:t>6 класс                       17.05</a:t>
                      </a:r>
                    </a:p>
                    <a:p>
                      <a:pPr algn="r"/>
                      <a:r>
                        <a:rPr lang="ru-RU" dirty="0" smtClean="0"/>
                        <a:t>19.05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</a:p>
                    <a:p>
                      <a:r>
                        <a:rPr lang="ru-RU" dirty="0" smtClean="0"/>
                        <a:t>Математика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Устный экзамен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Контрольная работа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728674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7 класс                     18.05</a:t>
                      </a:r>
                    </a:p>
                    <a:p>
                      <a:pPr algn="r"/>
                      <a:r>
                        <a:rPr lang="ru-RU" dirty="0" smtClean="0"/>
                        <a:t>20.05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</a:p>
                    <a:p>
                      <a:r>
                        <a:rPr lang="ru-RU" dirty="0" smtClean="0"/>
                        <a:t>биология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Устный экзамен</a:t>
                      </a:r>
                    </a:p>
                    <a:p>
                      <a:r>
                        <a:rPr lang="ru-RU" dirty="0" smtClean="0"/>
                        <a:t>Контрольная работа</a:t>
                      </a:r>
                      <a:endParaRPr lang="ru-RU" dirty="0"/>
                    </a:p>
                  </a:txBody>
                  <a:tcPr/>
                </a:tc>
              </a:tr>
              <a:tr h="676532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8а класс                     17.05</a:t>
                      </a:r>
                    </a:p>
                    <a:p>
                      <a:pPr algn="l"/>
                      <a:r>
                        <a:rPr lang="ru-RU" dirty="0" smtClean="0"/>
                        <a:t>                                    21.05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</a:p>
                    <a:p>
                      <a:r>
                        <a:rPr lang="ru-RU" dirty="0" smtClean="0"/>
                        <a:t>Русский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Контрольная работа</a:t>
                      </a:r>
                    </a:p>
                    <a:p>
                      <a:r>
                        <a:rPr lang="ru-RU" dirty="0" smtClean="0"/>
                        <a:t>диктант</a:t>
                      </a:r>
                      <a:endParaRPr lang="ru-RU" dirty="0"/>
                    </a:p>
                  </a:txBody>
                  <a:tcPr/>
                </a:tc>
              </a:tr>
              <a:tr h="676532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8б класс                    19.05</a:t>
                      </a:r>
                    </a:p>
                    <a:p>
                      <a:pPr algn="l"/>
                      <a:r>
                        <a:rPr lang="ru-RU" dirty="0" smtClean="0"/>
                        <a:t>                                    21.05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</a:p>
                    <a:p>
                      <a:r>
                        <a:rPr lang="ru-RU" dirty="0" smtClean="0"/>
                        <a:t>химия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Контрольная работа</a:t>
                      </a:r>
                    </a:p>
                    <a:p>
                      <a:r>
                        <a:rPr lang="ru-RU" dirty="0" smtClean="0"/>
                        <a:t>Устный экзамен</a:t>
                      </a:r>
                      <a:endParaRPr lang="ru-RU" dirty="0"/>
                    </a:p>
                  </a:txBody>
                  <a:tcPr/>
                </a:tc>
              </a:tr>
              <a:tr h="676532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10 класс                     18.05</a:t>
                      </a:r>
                    </a:p>
                    <a:p>
                      <a:pPr algn="l"/>
                      <a:r>
                        <a:rPr lang="ru-RU" dirty="0" smtClean="0"/>
                        <a:t>                                    20.05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</a:p>
                    <a:p>
                      <a:r>
                        <a:rPr lang="ru-RU" dirty="0" smtClean="0"/>
                        <a:t>Английский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Контрольная работа</a:t>
                      </a:r>
                    </a:p>
                    <a:p>
                      <a:r>
                        <a:rPr lang="ru-RU" dirty="0" smtClean="0"/>
                        <a:t>Контрольная работа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Права обучающихся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28596" y="1714488"/>
            <a:ext cx="8072494" cy="403861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330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Освобождаются от аттестации</a:t>
            </a:r>
          </a:p>
          <a:p>
            <a:r>
              <a:rPr lang="ru-RU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Отличники</a:t>
            </a:r>
          </a:p>
          <a:p>
            <a:r>
              <a:rPr lang="ru-RU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Призеры краевых предметных олимпиад</a:t>
            </a:r>
          </a:p>
          <a:p>
            <a:r>
              <a:rPr lang="ru-RU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Дети, находящиеся на санаторном лечении</a:t>
            </a:r>
          </a:p>
          <a:p>
            <a:r>
              <a:rPr lang="ru-RU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Работающие по индивидуальным образовательным программам</a:t>
            </a:r>
            <a:endParaRPr lang="ru-RU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1321</TotalTime>
  <Words>299</Words>
  <Application>Microsoft Office PowerPoint</Application>
  <PresentationFormat>Экран (4:3)</PresentationFormat>
  <Paragraphs>117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Родительское собрание</vt:lpstr>
      <vt:lpstr>Цель:</vt:lpstr>
      <vt:lpstr>Вопросы</vt:lpstr>
      <vt:lpstr>Нормативные правовые документы, регламентирующие проведение промежуточной аттестации</vt:lpstr>
      <vt:lpstr>Промежуточная аттестация обучающихся вторых - четвертых, пятых - восьмых и десятых классов </vt:lpstr>
      <vt:lpstr>Промежуточная аттестация обучающихся вторых - четвертых, пятых - восьмых и десятых классов </vt:lpstr>
      <vt:lpstr>Сроки проведения</vt:lpstr>
      <vt:lpstr>Слайд 8</vt:lpstr>
      <vt:lpstr>Права обучающихся</vt:lpstr>
      <vt:lpstr> Как оцениваются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GEG</cp:lastModifiedBy>
  <cp:revision>137</cp:revision>
  <dcterms:created xsi:type="dcterms:W3CDTF">2009-08-27T04:10:39Z</dcterms:created>
  <dcterms:modified xsi:type="dcterms:W3CDTF">2010-05-05T06:45:45Z</dcterms:modified>
</cp:coreProperties>
</file>